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0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72" r:id="rId17"/>
    <p:sldId id="271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CDCDCD"/>
    <a:srgbClr val="CCFF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934" y="-1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3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2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8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NPro-Black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DINPro-Medium" pitchFamily="50" charset="0"/>
              </a:defRPr>
            </a:lvl1pPr>
            <a:lvl2pPr>
              <a:defRPr>
                <a:solidFill>
                  <a:srgbClr val="002060"/>
                </a:solidFill>
                <a:latin typeface="DINPro-Medium" pitchFamily="50" charset="0"/>
              </a:defRPr>
            </a:lvl2pPr>
            <a:lvl3pPr>
              <a:defRPr>
                <a:solidFill>
                  <a:srgbClr val="002060"/>
                </a:solidFill>
                <a:latin typeface="DINPro-Medium" pitchFamily="50" charset="0"/>
              </a:defRPr>
            </a:lvl3pPr>
            <a:lvl4pPr>
              <a:defRPr>
                <a:solidFill>
                  <a:srgbClr val="002060"/>
                </a:solidFill>
                <a:latin typeface="DINPro-Medium" pitchFamily="50" charset="0"/>
              </a:defRPr>
            </a:lvl4pPr>
            <a:lvl5pPr>
              <a:defRPr>
                <a:solidFill>
                  <a:srgbClr val="002060"/>
                </a:solidFill>
                <a:latin typeface="DINPro-Medium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5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1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7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6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1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3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4D5B-2E42-4788-967B-BF6B08C926C4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80165-C0A5-4C64-9E26-3E49E705D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5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START-UMD/gt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mu.box.com/s/zhbm2idikopnuhxfvcxtmc880nud5pxa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7"/>
          <a:stretch/>
        </p:blipFill>
        <p:spPr bwMode="auto">
          <a:xfrm>
            <a:off x="0" y="228600"/>
            <a:ext cx="91440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8490" y="4817918"/>
            <a:ext cx="9296399" cy="1430482"/>
          </a:xfrm>
          <a:noFill/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DINPro-Black" pitchFamily="50" charset="0"/>
              </a:rPr>
              <a:t>Max Herrera, Joshua Herrera, Patrick McDevitt, and Sunna Quazi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DINPro-Medium" pitchFamily="50" charset="0"/>
              </a:rPr>
              <a:t>MSDS 7330 File Organization and Database Management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DINPro-Medium" pitchFamily="50" charset="0"/>
              </a:rPr>
              <a:t>Section 405, Group A</a:t>
            </a:r>
          </a:p>
          <a:p>
            <a:endParaRPr lang="en-US" sz="2400" dirty="0">
              <a:solidFill>
                <a:schemeClr val="tx1"/>
              </a:solidFill>
              <a:latin typeface="DINPro-Medium" pitchFamily="50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409825"/>
            <a:ext cx="31051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26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i.ytimg.com/vi/38dID-m1YzI/maxresdefault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8" t="9243" r="11695" b="13883"/>
          <a:stretch/>
        </p:blipFill>
        <p:spPr bwMode="auto">
          <a:xfrm>
            <a:off x="4085771" y="4423230"/>
            <a:ext cx="5058229" cy="243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74638"/>
            <a:ext cx="441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/>
              <a:t>Data </a:t>
            </a:r>
            <a:r>
              <a:rPr lang="en-US" b="1" dirty="0" smtClean="0"/>
              <a:t>Normalization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771" y="1600200"/>
            <a:ext cx="5134429" cy="4267199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</a:pPr>
            <a:r>
              <a:rPr lang="en-US" sz="1700" dirty="0"/>
              <a:t>The data was profiled using SQL Server Data Profiler </a:t>
            </a:r>
          </a:p>
          <a:p>
            <a:pPr>
              <a:spcBef>
                <a:spcPts val="200"/>
              </a:spcBef>
            </a:pPr>
            <a:r>
              <a:rPr lang="en-US" sz="1700" dirty="0" smtClean="0"/>
              <a:t>The </a:t>
            </a:r>
            <a:r>
              <a:rPr lang="en-US" sz="1700" dirty="0"/>
              <a:t>profiler suggested that nine tables could be extracted from the large GT table. </a:t>
            </a:r>
            <a:endParaRPr lang="en-US" sz="1700" dirty="0" smtClean="0"/>
          </a:p>
          <a:p>
            <a:pPr>
              <a:spcBef>
                <a:spcPts val="200"/>
              </a:spcBef>
            </a:pPr>
            <a:r>
              <a:rPr lang="en-US" sz="1700" dirty="0" smtClean="0"/>
              <a:t>Individual </a:t>
            </a:r>
            <a:r>
              <a:rPr lang="en-US" sz="1700" dirty="0"/>
              <a:t>tables were created using the columns from GT. These nine individual tables were validated by joining back to GT. </a:t>
            </a:r>
            <a:endParaRPr lang="en-US" sz="1700" dirty="0" smtClean="0"/>
          </a:p>
          <a:p>
            <a:pPr>
              <a:spcBef>
                <a:spcPts val="200"/>
              </a:spcBef>
            </a:pPr>
            <a:r>
              <a:rPr lang="en-US" sz="1700" dirty="0" smtClean="0"/>
              <a:t>The </a:t>
            </a:r>
            <a:r>
              <a:rPr lang="en-US" sz="1700" dirty="0"/>
              <a:t>redundant columns were dropped form GT because they had been moved to the individual tables. </a:t>
            </a:r>
            <a:endParaRPr lang="en-US" sz="1700" dirty="0" smtClean="0"/>
          </a:p>
          <a:p>
            <a:pPr>
              <a:spcBef>
                <a:spcPts val="200"/>
              </a:spcBef>
            </a:pPr>
            <a:r>
              <a:rPr lang="en-US" sz="1700" dirty="0" smtClean="0"/>
              <a:t>Primary keys </a:t>
            </a:r>
            <a:r>
              <a:rPr lang="en-US" sz="1700" dirty="0"/>
              <a:t>were created on the nine tables. </a:t>
            </a:r>
            <a:endParaRPr lang="en-US" sz="1700" dirty="0" smtClean="0"/>
          </a:p>
          <a:p>
            <a:pPr>
              <a:spcBef>
                <a:spcPts val="200"/>
              </a:spcBef>
            </a:pPr>
            <a:r>
              <a:rPr lang="en-US" sz="1700" dirty="0" smtClean="0"/>
              <a:t>From </a:t>
            </a:r>
            <a:r>
              <a:rPr lang="en-US" sz="1700" dirty="0"/>
              <a:t>there, indices were created on the join columns in the GT table. Finally, a nine-way inner join was performed with the GT table to validate that everything has worked correctly.</a:t>
            </a:r>
          </a:p>
          <a:p>
            <a:endParaRPr lang="en-US" sz="1600" dirty="0"/>
          </a:p>
        </p:txBody>
      </p:sp>
      <p:pic>
        <p:nvPicPr>
          <p:cNvPr id="4098" name="Picture 2" descr="http://2.bp.blogspot.com/-wuinSTn-X4A/UwHmmceDQqI/AAAAAAAAJFo/5EjPg-LpAJc/s400/Sivakumar_Vellingiri_Normal_Forms_Poster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3" t="2591" r="10804" b="2644"/>
          <a:stretch/>
        </p:blipFill>
        <p:spPr bwMode="auto">
          <a:xfrm>
            <a:off x="7257" y="3628"/>
            <a:ext cx="4078514" cy="685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60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4514"/>
            <a:ext cx="8839200" cy="6872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609600"/>
            <a:ext cx="4114800" cy="1905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ript MT Bold" panose="03040602040607080904" pitchFamily="66" charset="0"/>
              </a:rPr>
              <a:t>Before Normalization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7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0" y="609600"/>
            <a:ext cx="4114800" cy="1905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ript MT Bold" panose="03040602040607080904" pitchFamily="66" charset="0"/>
              </a:rPr>
              <a:t>After</a:t>
            </a:r>
            <a:b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ript MT Bold" panose="03040602040607080904" pitchFamily="66" charset="0"/>
              </a:rPr>
            </a:b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ript MT Bold" panose="03040602040607080904" pitchFamily="66" charset="0"/>
              </a:rPr>
              <a:t>Normalization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695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Data </a:t>
            </a:r>
            <a:r>
              <a:rPr lang="en-US" b="1" dirty="0" smtClean="0"/>
              <a:t>Analysis: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1"/>
            <a:ext cx="89154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used python to analyze the data, and found that weapon of choice in indigent countries is the motor vehicle.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Deduction: The </a:t>
            </a:r>
            <a:r>
              <a:rPr lang="en-US" sz="2400" dirty="0"/>
              <a:t>favorite target of terrorists are abortion related centers and </a:t>
            </a:r>
            <a:r>
              <a:rPr lang="en-US" sz="2400" dirty="0" smtClean="0"/>
              <a:t>airports.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3"/>
          <p:cNvPicPr>
            <a:picLocks/>
          </p:cNvPicPr>
          <p:nvPr/>
        </p:nvPicPr>
        <p:blipFill rotWithShape="1">
          <a:blip r:embed="rId2"/>
          <a:srcRect b="75547"/>
          <a:stretch/>
        </p:blipFill>
        <p:spPr>
          <a:xfrm>
            <a:off x="0" y="3124200"/>
            <a:ext cx="9144000" cy="3733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 descr="https://oncirculation.files.wordpress.com/2015/04/hellow-3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305300"/>
            <a:ext cx="35814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906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/>
          </p:cNvPicPr>
          <p:nvPr/>
        </p:nvPicPr>
        <p:blipFill rotWithShape="1">
          <a:blip r:embed="rId2"/>
          <a:srcRect l="9464" t="26666" r="55618" b="51598"/>
          <a:stretch/>
        </p:blipFill>
        <p:spPr>
          <a:xfrm>
            <a:off x="7257" y="0"/>
            <a:ext cx="9144000" cy="5962650"/>
          </a:xfrm>
          <a:prstGeom prst="rect">
            <a:avLst/>
          </a:prstGeom>
        </p:spPr>
      </p:pic>
      <p:pic>
        <p:nvPicPr>
          <p:cNvPr id="5" name="Content Placeholder 3"/>
          <p:cNvPicPr>
            <a:picLocks/>
          </p:cNvPicPr>
          <p:nvPr/>
        </p:nvPicPr>
        <p:blipFill rotWithShape="1">
          <a:blip r:embed="rId2"/>
          <a:srcRect l="47883" t="25000" r="16961" b="70152"/>
          <a:stretch/>
        </p:blipFill>
        <p:spPr>
          <a:xfrm>
            <a:off x="3733800" y="5886451"/>
            <a:ext cx="5410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84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/>
          </p:cNvPicPr>
          <p:nvPr/>
        </p:nvPicPr>
        <p:blipFill rotWithShape="1">
          <a:blip r:embed="rId2"/>
          <a:srcRect l="49146" t="76184" r="15628" b="15188"/>
          <a:stretch/>
        </p:blipFill>
        <p:spPr>
          <a:xfrm>
            <a:off x="0" y="533400"/>
            <a:ext cx="3581400" cy="1143000"/>
          </a:xfrm>
          <a:prstGeom prst="rect">
            <a:avLst/>
          </a:prstGeom>
        </p:spPr>
      </p:pic>
      <p:pic>
        <p:nvPicPr>
          <p:cNvPr id="8" name="Content Placeholder 3"/>
          <p:cNvPicPr>
            <a:picLocks/>
          </p:cNvPicPr>
          <p:nvPr/>
        </p:nvPicPr>
        <p:blipFill rotWithShape="1">
          <a:blip r:embed="rId2"/>
          <a:srcRect l="9480" t="50000" r="4079" b="28887"/>
          <a:stretch/>
        </p:blipFill>
        <p:spPr>
          <a:xfrm>
            <a:off x="457200" y="3810000"/>
            <a:ext cx="8534400" cy="304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827" t="78710" r="56282"/>
          <a:stretch/>
        </p:blipFill>
        <p:spPr>
          <a:xfrm>
            <a:off x="2819400" y="-76200"/>
            <a:ext cx="642715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2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r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945380"/>
            <a:ext cx="2486624" cy="192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mtClean="0"/>
              <a:t>Data Analysis: R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1346" y="5181600"/>
            <a:ext cx="6397625" cy="868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We can also observe that since 1970, attacks are moving eastward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37465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To understand Event Clustering and Geographic Trends: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Each geographic center of attacks for each year is depicted in longitude and latitude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1970: the center was in the North Atlantic Ocean </a:t>
            </a:r>
            <a:r>
              <a:rPr lang="en-US" sz="2000" i="1" dirty="0" smtClean="0"/>
              <a:t>(just off the east coast of the US)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C:\Users\esunqua\Desktop\down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40" y="812800"/>
            <a:ext cx="5369560" cy="38354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r stud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9/97/The_Earth_seen_from_Apollo_17.jpg/1200px-The_Earth_seen_from_Apollo_17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23888" r="18949" b="27249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 Analysis: </a:t>
            </a:r>
            <a:br>
              <a:rPr lang="en-US" dirty="0" smtClean="0"/>
            </a:br>
            <a:r>
              <a:rPr lang="en-US" sz="3600" dirty="0" smtClean="0"/>
              <a:t>Geographic Clustering on Map Over Time</a:t>
            </a:r>
            <a:endParaRPr lang="en-US" sz="3600" dirty="0"/>
          </a:p>
        </p:txBody>
      </p:sp>
      <p:pic>
        <p:nvPicPr>
          <p:cNvPr id="2050" name="Picture 2" descr="C:\Users\esunqua\Desktop\download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" r="7377"/>
          <a:stretch/>
        </p:blipFill>
        <p:spPr bwMode="auto">
          <a:xfrm>
            <a:off x="1371600" y="1266497"/>
            <a:ext cx="6705600" cy="5549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8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21481" r="6667" b="1185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esunqua\Desktop\download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90650"/>
            <a:ext cx="6400800" cy="457200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6324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R Analysis:</a:t>
            </a:r>
            <a:br>
              <a:rPr lang="en-US" sz="3600" dirty="0" smtClean="0"/>
            </a:br>
            <a:r>
              <a:rPr lang="en-US" sz="2400" dirty="0" smtClean="0"/>
              <a:t>Geographic Center and Dispersion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0" y="76200"/>
            <a:ext cx="2590800" cy="678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/>
              <a:t>1970s</a:t>
            </a:r>
            <a:r>
              <a:rPr lang="en-US" sz="1200" dirty="0"/>
              <a:t> - large majority of events occurred within a 5000 km distance from the </a:t>
            </a:r>
            <a:r>
              <a:rPr lang="en-US" sz="1200" dirty="0" err="1"/>
              <a:t>geocentroid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/>
              <a:t>1980s</a:t>
            </a:r>
            <a:r>
              <a:rPr lang="en-US" sz="1200" dirty="0"/>
              <a:t> - the average distance increases </a:t>
            </a:r>
            <a:r>
              <a:rPr lang="en-US" sz="1200" dirty="0" smtClean="0"/>
              <a:t>slightly (</a:t>
            </a:r>
            <a:r>
              <a:rPr lang="en-US" sz="1200" dirty="0"/>
              <a:t>now located between western Europe or northern South America) and a clear bi-modal trend begins to emerge. There is a population of events that appear consistently at more than 15000 km from the annual center.</a:t>
            </a:r>
            <a:br>
              <a:rPr lang="en-US" sz="1200" dirty="0"/>
            </a:b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/>
              <a:t>1</a:t>
            </a:r>
            <a:r>
              <a:rPr lang="en-US" sz="1200" b="1" dirty="0" smtClean="0"/>
              <a:t>990s</a:t>
            </a:r>
            <a:r>
              <a:rPr lang="en-US" sz="1200" dirty="0"/>
              <a:t> - slight reduction in population distance from the annual mean, and also a return to a primarily </a:t>
            </a:r>
            <a:r>
              <a:rPr lang="en-US" sz="1200" dirty="0" err="1"/>
              <a:t>uni</a:t>
            </a:r>
            <a:r>
              <a:rPr lang="en-US" sz="1200" dirty="0"/>
              <a:t>-model distribution, as the overall centroid begins to march eastward across Africa</a:t>
            </a:r>
            <a:br>
              <a:rPr lang="en-US" sz="1200" dirty="0"/>
            </a:b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/>
              <a:t>2000s</a:t>
            </a:r>
            <a:r>
              <a:rPr lang="en-US" sz="1200" dirty="0"/>
              <a:t> - much stronger concentration of events to the annual center - now generally within 4000 km of the annual center and a reappearance of a bi-modal </a:t>
            </a:r>
            <a:r>
              <a:rPr lang="en-US" sz="1200" dirty="0" err="1"/>
              <a:t>distribtion</a:t>
            </a:r>
            <a:r>
              <a:rPr lang="en-US" sz="1200" dirty="0"/>
              <a:t> of events</a:t>
            </a:r>
            <a:br>
              <a:rPr lang="en-US" sz="1200" dirty="0"/>
            </a:b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/>
              <a:t>2010s</a:t>
            </a:r>
            <a:r>
              <a:rPr lang="en-US" sz="1200" dirty="0"/>
              <a:t> - least dispersion in the overall population difference from the annual centers. </a:t>
            </a:r>
            <a:r>
              <a:rPr lang="en-US" sz="1200" dirty="0" smtClean="0"/>
              <a:t>Thus</a:t>
            </a:r>
            <a:r>
              <a:rPr lang="en-US" sz="1200" dirty="0"/>
              <a:t>, in the current era, there is a very strong concentration of terrorist events in the Mid-East, but also two other locations affected by 25% of the events.</a:t>
            </a:r>
          </a:p>
          <a:p>
            <a:pPr>
              <a:spcBef>
                <a:spcPts val="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442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agoosh.com/sat/files/2015/02/tcftc_img21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 t="15215" r="18128" b="2128"/>
          <a:stretch/>
        </p:blipFill>
        <p:spPr bwMode="auto">
          <a:xfrm>
            <a:off x="-246744" y="0"/>
            <a:ext cx="93907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827" y="609600"/>
            <a:ext cx="82296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27" y="1524000"/>
            <a:ext cx="8686800" cy="4191000"/>
          </a:xfrm>
          <a:prstGeom prst="roundRect">
            <a:avLst/>
          </a:prstGeom>
          <a:solidFill>
            <a:srgbClr val="FFFFFF">
              <a:alpha val="56078"/>
            </a:srgbClr>
          </a:solidFill>
        </p:spPr>
        <p:txBody>
          <a:bodyPr>
            <a:noAutofit/>
          </a:bodyPr>
          <a:lstStyle/>
          <a:p>
            <a:r>
              <a:rPr lang="en-US" sz="2200" dirty="0" smtClean="0"/>
              <a:t>Data is growing exponentially </a:t>
            </a:r>
          </a:p>
          <a:p>
            <a:pPr lvl="1"/>
            <a:r>
              <a:rPr lang="en-US" sz="2000" dirty="0" smtClean="0"/>
              <a:t>SQL can be used to understand a new and seemingly overwhelmingly large datasets without destroying preexisting relationships</a:t>
            </a:r>
          </a:p>
          <a:p>
            <a:r>
              <a:rPr lang="en-US" sz="2200" dirty="0" smtClean="0"/>
              <a:t>Our Python analysis allowed us to key trends that can allow us to predict and possibly deter future attacks</a:t>
            </a:r>
          </a:p>
          <a:p>
            <a:pPr lvl="1"/>
            <a:r>
              <a:rPr lang="en-US" sz="2000" dirty="0" smtClean="0"/>
              <a:t>Motor Vehicles are the primary means of conducting terror</a:t>
            </a:r>
          </a:p>
          <a:p>
            <a:pPr lvl="1"/>
            <a:r>
              <a:rPr lang="en-US" sz="2000" dirty="0" smtClean="0"/>
              <a:t>Abortion Centers and Airports are primary targets of terror</a:t>
            </a:r>
          </a:p>
          <a:p>
            <a:r>
              <a:rPr lang="en-US" sz="2200" dirty="0" smtClean="0"/>
              <a:t>Nothing is constant. Our R analysis provides us insight into the evolution of modern terrorism so we can be better prepared for future developments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7133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ibraries.mit.edu/data-management/files/2016/10/cropped-data-management-hero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49"/>
            <a:ext cx="9144000" cy="58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DINPro-Black" pitchFamily="50" charset="0"/>
              </a:rPr>
              <a:t>About the Dataset</a:t>
            </a:r>
            <a:endParaRPr lang="en-US" dirty="0">
              <a:solidFill>
                <a:srgbClr val="002060"/>
              </a:solidFill>
              <a:latin typeface="DINPro-Black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7924800" cy="2667000"/>
          </a:xfrm>
          <a:prstGeom prst="roundRect">
            <a:avLst/>
          </a:prstGeom>
          <a:solidFill>
            <a:srgbClr val="FFFFFF">
              <a:alpha val="92157"/>
            </a:srgbClr>
          </a:solidFill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latin typeface="DINPro-Medium" pitchFamily="50" charset="0"/>
              </a:rPr>
              <a:t>Location: </a:t>
            </a:r>
            <a:r>
              <a:rPr lang="en-US" sz="2600" u="sng" dirty="0">
                <a:hlinkClick r:id="rId4"/>
              </a:rPr>
              <a:t>https://www.kaggle.com/START-UMD/gtd</a:t>
            </a:r>
            <a:r>
              <a:rPr lang="en-US" sz="2600" dirty="0"/>
              <a:t>. </a:t>
            </a:r>
            <a:endParaRPr lang="en-US" sz="26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Downloaded file is </a:t>
            </a:r>
            <a:r>
              <a:rPr lang="en-US" dirty="0" smtClean="0"/>
              <a:t>29 </a:t>
            </a:r>
            <a:r>
              <a:rPr lang="en-US" dirty="0" err="1" smtClean="0"/>
              <a:t>mb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latin typeface="DINPro-Medium" pitchFamily="50" charset="0"/>
              </a:rPr>
              <a:t>List of Terrorist Attacks from 1970-2015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latin typeface="DINPro-Medium" pitchFamily="50" charset="0"/>
              </a:rPr>
              <a:t>156,772 terrorist attacks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  <a:latin typeface="DINPro-Medium" pitchFamily="50" charset="0"/>
              </a:rPr>
              <a:t>137 Attributes</a:t>
            </a:r>
          </a:p>
          <a:p>
            <a:endParaRPr lang="en-US" dirty="0">
              <a:latin typeface="DINPro-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80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rgbClr r="0" g="0" b="0"/>
            </a:gs>
            <a:gs pos="0">
              <a:schemeClr val="bg1">
                <a:lumMod val="50000"/>
              </a:schemeClr>
            </a:gs>
            <a:gs pos="0">
              <a:schemeClr val="bg1">
                <a:lumMod val="50000"/>
              </a:schemeClr>
            </a:gs>
            <a:gs pos="0">
              <a:schemeClr val="bg1">
                <a:lumMod val="65000"/>
              </a:schemeClr>
            </a:gs>
            <a:gs pos="100000">
              <a:schemeClr val="bg1">
                <a:lumMod val="65000"/>
              </a:schemeClr>
            </a:gs>
            <a:gs pos="80000">
              <a:schemeClr val="bg1"/>
            </a:gs>
            <a:gs pos="24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humb9.shutterstock.com/display_pic_with_logo/1459244/456548062/stock-vector-terrorism-cloud-of-words-in-a-circle-vector-illustration-about-terror-war-and-extremism-red-45654806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3133" r="3515" b="4332"/>
          <a:stretch/>
        </p:blipFill>
        <p:spPr bwMode="auto">
          <a:xfrm>
            <a:off x="2819400" y="3886200"/>
            <a:ext cx="3025779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DINPro-Black" pitchFamily="50" charset="0"/>
              </a:rPr>
              <a:t>GTD defines </a:t>
            </a:r>
            <a:r>
              <a:rPr lang="en-US" u="sng" dirty="0" smtClean="0">
                <a:latin typeface="DINPro-Black" pitchFamily="50" charset="0"/>
              </a:rPr>
              <a:t>Terrorism</a:t>
            </a:r>
            <a:r>
              <a:rPr lang="en-US" dirty="0" smtClean="0">
                <a:latin typeface="DINPro-Black" pitchFamily="50" charset="0"/>
              </a:rPr>
              <a:t> as:</a:t>
            </a:r>
            <a:endParaRPr lang="en-US" dirty="0">
              <a:latin typeface="DINPro-Black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9144000" cy="2514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DINPro-Medium" pitchFamily="50" charset="0"/>
              </a:rPr>
              <a:t>"The threatened or actual use of illegal force and violence by a non-state actor to attain a political, economic, religious, or social goal through fear, coercion, or intimidation."</a:t>
            </a:r>
          </a:p>
          <a:p>
            <a:pPr marL="0" indent="0" algn="ctr">
              <a:buNone/>
            </a:pPr>
            <a:endParaRPr lang="en-US" dirty="0">
              <a:latin typeface="DINPro-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62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.dailymail.co.uk/i/pix/2014/10/02/1412249603851_wps_38_Hand_in_water_Image_by_Sp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78" b="4163"/>
          <a:stretch/>
        </p:blipFill>
        <p:spPr bwMode="auto">
          <a:xfrm>
            <a:off x="304800" y="-76200"/>
            <a:ext cx="4294909" cy="43451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4636"/>
            <a:ext cx="3581400" cy="1400464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DINPro-Black" pitchFamily="50" charset="0"/>
              </a:rPr>
              <a:t>Feel the Data</a:t>
            </a:r>
            <a:endParaRPr lang="en-US" sz="4800" dirty="0">
              <a:latin typeface="DINPro-Black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0"/>
            <a:ext cx="3236913" cy="4691063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  <a:latin typeface="DINPro-Medium" pitchFamily="50" charset="0"/>
              </a:rPr>
              <a:t>Before loading the data, it’s a good idea to get a summary of what we are looking at</a:t>
            </a:r>
          </a:p>
          <a:p>
            <a:r>
              <a:rPr lang="en-US" sz="1800" dirty="0">
                <a:solidFill>
                  <a:srgbClr val="002060"/>
                </a:solidFill>
                <a:latin typeface="DINPro-Medium" pitchFamily="50" charset="0"/>
              </a:rPr>
              <a:t>Below is a text analysis performed in excel on the top 200 words in the dataset</a:t>
            </a:r>
          </a:p>
          <a:p>
            <a:r>
              <a:rPr lang="en-US" sz="1800" dirty="0">
                <a:solidFill>
                  <a:srgbClr val="002060"/>
                </a:solidFill>
                <a:latin typeface="DINPro-Medium" pitchFamily="50" charset="0"/>
              </a:rPr>
              <a:t>Observable Trends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latin typeface="DINPro-Medium" pitchFamily="50" charset="0"/>
              </a:rPr>
              <a:t>1970s: Catholics vs. Protestants, US, Puerto Rico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latin typeface="DINPro-Medium" pitchFamily="50" charset="0"/>
              </a:rPr>
              <a:t>1980s: Abortion, Israel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  <a:latin typeface="DINPro-Medium" pitchFamily="50" charset="0"/>
              </a:rPr>
              <a:t>1990s: Turkey, Israel, India</a:t>
            </a:r>
          </a:p>
          <a:p>
            <a:endParaRPr lang="en-US" dirty="0">
              <a:solidFill>
                <a:srgbClr val="002060"/>
              </a:solidFill>
              <a:latin typeface="DINPro-Medium" pitchFamily="50" charset="0"/>
            </a:endParaRPr>
          </a:p>
        </p:txBody>
      </p:sp>
      <p:pic>
        <p:nvPicPr>
          <p:cNvPr id="2050" name="Picture 2" descr="1970 &#10;1971 &#10;augus t &#10;police &#10;firearm &#10;ex Jos Ve &#10;bomb &#10;1972 &#10;auto matic &#10;ex &#10;firearm &#10;automatic &#10;1975 &#10;1974 &#10;ex &#10;rue &#10;bomb &#10;catholic &#10;residence &#10;ex &#10;automatic &#10;s tation &#10;1978 &#10;civil &#10;residence &#10;christian &#10;democratic &#10;ex &#10;automatic &#10;s tation &#10;vehicle &#10;1981 &#10;de &#10;ex &#10;automatic &#10;station &#10;electrical &#10;ants &#10;rocket &#10;ex &#10;automatic &#10;electrical &#10;station &#10;bank &#10;vehicle &#10;1985 &#10;ex &#10;automatic &#10;line &#10;s tation &#10;electrical &#10;mne &#10;center &#10;re made &#10;branch &#10;central &#10;ex &#10;automatic &#10;s tation &#10;bomb &#10;car &#10;residence &#10;rocket &#10;branch &#10;school &#10;ex &#10;automatic &#10;s tation &#10;branch &#10;residence &#10;home &#10;ex &#10;automatic &#10;residence &#10;branch &#10;firearm &#10;automatic &#10;s tation &#10;firearm &#10;rue &#10;s tation &#10;1999 &#10;october &#10;november &#10;international 1976 &#10;embass &#10;disorders 1973 &#10;o rations black &#10;embass &#10;rpetrators &#10;bomb &#10;a List &#10;s ember &#10;december &#10;november &#10;p be &#10;attacks &#10;motive &#10;inc dent &#10;october &#10;consulate &#10;terrorism &#10;violence &#10;s tation &#10;october &#10;catholic s &#10;s tation &#10;consulate &#10;offices &#10;buildi &#10;international &#10;house &#10;rocket &#10;rocket &#10;residence &#10;residence automatic &#10;sus &#10;rebels &#10;ted &#10;cas uatties &#10;unvers &#10;violence &#10;office &#10;zebra &#10;32 &#10;mne &#10;buildi &#10;school &#10;c atholic &#10;school &#10;activists &#10;1997 &#10;rocket &#10;candidate &#10;attac ked &#10;cobn-,bia &#10;december &#10;30 &#10;wounded &#10;15 &#10;18 &#10;sus &#10;shot &#10;ted &#10;bomb &#10;civilians &#10;nov ember &#10;inc ident &#10;sus ted &#10;attacks &#10;c obmbia &#10;bus &#10;december &#10;bomb &#10;franc e &#10;claimed &#10;hdad &#10;kill &#10;oc tober &#10;attacks &#10;sus ted &#10;wounded &#10;suicide &#10;11 &#10;bomb &#10;claimed &#10;wounded &#10;kill &#10;claim &#10;attac k &#10;national &#10;incidents &#10;track' &#10;attac k &#10;2011 &#10;ac ademic &#10;lexis nexis &#10;terrorism &#10;counterterror ex &#10;re &#10;rted &#10;suicide &#10;lexis nexis &#10;academic &#10;ed &#10;wounded &#10;dec ember &#10;franc e &#10;november &#10;reuters &#10;rovised &#10;south &#10;secur &#10;watc h &#10;civilians &#10;wounded &#10;res &#10;nov &#10;sec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" t="1775" r="71977" b="13562"/>
          <a:stretch/>
        </p:blipFill>
        <p:spPr bwMode="auto">
          <a:xfrm>
            <a:off x="3773713" y="228600"/>
            <a:ext cx="5224813" cy="613756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6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sqlmag.com/site-files/sqlmag.com/files/uploads/2008/08/sql-595x3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1" y="0"/>
            <a:ext cx="257146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qlperformance.com/wp-content/uploads/2016/10/sql-database-windows-az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36" y="3657600"/>
            <a:ext cx="3276600" cy="3276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763000" cy="1295400"/>
          </a:xfrm>
        </p:spPr>
        <p:txBody>
          <a:bodyPr>
            <a:normAutofit/>
          </a:bodyPr>
          <a:lstStyle/>
          <a:p>
            <a:pPr algn="l"/>
            <a:r>
              <a:rPr lang="en-US" sz="6000" dirty="0" smtClean="0"/>
              <a:t>Why Choose SQL?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371600"/>
            <a:ext cx="7772400" cy="4796127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 didn’t know about MongoDB until last week ;)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data was received in tabular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137 attributes are interdependent, which complement an relationship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was seemingly a great amount of redundant data, which would benefit from normalization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Pitfalls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2236"/>
          <a:stretch/>
        </p:blipFill>
        <p:spPr bwMode="auto">
          <a:xfrm>
            <a:off x="-781903" y="-87506"/>
            <a:ext cx="11145103" cy="892670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 smtClean="0"/>
              <a:t>Data Loading Pitfalls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30" y="1951037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Initially, the GT data would not import into </a:t>
            </a:r>
            <a:r>
              <a:rPr lang="en-US" sz="2400" dirty="0" smtClean="0"/>
              <a:t>MYSQL</a:t>
            </a:r>
          </a:p>
          <a:p>
            <a:r>
              <a:rPr lang="en-US" sz="2400" dirty="0" smtClean="0"/>
              <a:t>We </a:t>
            </a:r>
            <a:r>
              <a:rPr lang="en-US" sz="2400" dirty="0"/>
              <a:t>needed to make each column varchar(MAX) initially. Each column was surrounded by triple quotes, so we cleaned up the data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File size of DDL file 48.8mb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30"/>
          <a:stretch/>
        </p:blipFill>
        <p:spPr bwMode="auto">
          <a:xfrm>
            <a:off x="2186007" y="4795216"/>
            <a:ext cx="2275671" cy="212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8262" r="39235" b="62896"/>
          <a:stretch/>
        </p:blipFill>
        <p:spPr bwMode="auto">
          <a:xfrm>
            <a:off x="4495800" y="3712029"/>
            <a:ext cx="4648199" cy="139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77708" y="44720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Medium" pitchFamily="50" charset="0"/>
              </a:rPr>
              <a:t>Loaded Schema</a:t>
            </a:r>
            <a:endParaRPr lang="en-US" dirty="0">
              <a:latin typeface="DINPro-Medium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2085" y="3440668"/>
            <a:ext cx="287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Medium" pitchFamily="50" charset="0"/>
              </a:rPr>
              <a:t>Data Definition File (DDL)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t="6819" r="22036"/>
          <a:stretch/>
        </p:blipFill>
        <p:spPr bwMode="auto">
          <a:xfrm>
            <a:off x="4461678" y="5401016"/>
            <a:ext cx="4682322" cy="14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461164" y="3440668"/>
            <a:ext cx="4682835" cy="16548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09237" y="4472050"/>
            <a:ext cx="2431143" cy="24449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61678" y="5079433"/>
            <a:ext cx="4682322" cy="18547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63876" y="5093091"/>
            <a:ext cx="2470324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Medium" pitchFamily="50" charset="0"/>
              </a:rPr>
              <a:t>Table Excerpt</a:t>
            </a:r>
            <a:endParaRPr lang="en-US" dirty="0">
              <a:latin typeface="DINPro-Medium" pitchFamily="50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29400" y="5370576"/>
            <a:ext cx="228600" cy="793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https://cdn.xl.thumbs.canstockphoto.com/canstock25513669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s://cdn.xl.thumbs.canstockphoto.com/canstock25513669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4"/>
          <a:stretch/>
        </p:blipFill>
        <p:spPr bwMode="auto">
          <a:xfrm rot="20737175">
            <a:off x="3556788" y="4407759"/>
            <a:ext cx="1974449" cy="12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9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-media-cache-ak0.pinimg.com/236x/ab/c2/32/abc2327c395857b553647db2294907a6--metal-wall-decor-metal-wall-art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54" r="1539" b="3792"/>
          <a:stretch/>
        </p:blipFill>
        <p:spPr bwMode="auto">
          <a:xfrm>
            <a:off x="0" y="304800"/>
            <a:ext cx="9144000" cy="699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334000"/>
          </a:xfrm>
          <a:solidFill>
            <a:srgbClr val="FFFFFF">
              <a:alpha val="65098"/>
            </a:srgbClr>
          </a:solidFill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Import </a:t>
            </a:r>
            <a:r>
              <a:rPr lang="en-US" sz="1800" dirty="0"/>
              <a:t>the data into a Microsoft SQL Server database.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We </a:t>
            </a:r>
            <a:r>
              <a:rPr lang="en-US" sz="1800" b="1" dirty="0"/>
              <a:t>needed to make each column varchar(MAX) initially. Each column was surrounded by triple </a:t>
            </a:r>
            <a:r>
              <a:rPr lang="en-US" sz="1800" b="1" dirty="0" smtClean="0"/>
              <a:t>quotes, </a:t>
            </a:r>
            <a:r>
              <a:rPr lang="en-US" sz="2000" b="1" dirty="0" smtClean="0"/>
              <a:t>so </a:t>
            </a:r>
            <a:r>
              <a:rPr lang="en-US" sz="2000" b="1" dirty="0"/>
              <a:t>we cleaned up the </a:t>
            </a:r>
            <a:r>
              <a:rPr lang="en-US" sz="2000" b="1" dirty="0" smtClean="0"/>
              <a:t>data: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 smtClean="0"/>
              <a:t>Write</a:t>
            </a:r>
            <a:r>
              <a:rPr lang="en-US" sz="1800" dirty="0" smtClean="0"/>
              <a:t> scripts </a:t>
            </a:r>
            <a:r>
              <a:rPr lang="en-US" sz="1800" dirty="0"/>
              <a:t>to determine the max length of each column, and </a:t>
            </a:r>
            <a:r>
              <a:rPr lang="en-US" sz="1800" dirty="0" smtClean="0"/>
              <a:t>alter the </a:t>
            </a:r>
            <a:r>
              <a:rPr lang="en-US" sz="1800" dirty="0"/>
              <a:t>column width for each of the 127 columns accordingly.   </a:t>
            </a:r>
            <a:endParaRPr lang="en-US" sz="1800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 smtClean="0"/>
              <a:t>Use</a:t>
            </a:r>
            <a:r>
              <a:rPr lang="en-US" sz="1800" dirty="0" smtClean="0"/>
              <a:t> the sliding </a:t>
            </a:r>
            <a:r>
              <a:rPr lang="en-US" sz="1800" dirty="0"/>
              <a:t>window functions to determine distribution of values for each of the 127 columns.  </a:t>
            </a:r>
            <a:endParaRPr lang="en-US" sz="1800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 smtClean="0"/>
              <a:t>Output </a:t>
            </a:r>
            <a:r>
              <a:rPr lang="en-US" sz="1800" dirty="0" smtClean="0"/>
              <a:t> </a:t>
            </a:r>
            <a:r>
              <a:rPr lang="en-US" sz="1800" dirty="0"/>
              <a:t>the distribution of values per column into one table, DISTRIBUTION_TABLE.  </a:t>
            </a:r>
            <a:endParaRPr lang="en-US" sz="1800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 smtClean="0"/>
              <a:t>Connect </a:t>
            </a:r>
            <a:r>
              <a:rPr lang="en-US" sz="1800" dirty="0" smtClean="0"/>
              <a:t>the SQL </a:t>
            </a:r>
            <a:r>
              <a:rPr lang="en-US" sz="1800" dirty="0"/>
              <a:t>server to MYSQL to transfer the data using SSIS via an ODBC connection.  </a:t>
            </a:r>
            <a:endParaRPr lang="en-US" sz="1800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sz="2000" dirty="0" smtClean="0"/>
              <a:t>Perform</a:t>
            </a:r>
            <a:r>
              <a:rPr lang="en-US" sz="1800" dirty="0" smtClean="0"/>
              <a:t> </a:t>
            </a:r>
            <a:r>
              <a:rPr lang="en-US" sz="1800" dirty="0"/>
              <a:t>a MYSQL dump of the data for the GT (I.e., the global terrorism table) and the DISTRIBUTION_TABLE and uploaded it into box so that it could be loaded by the other teammates. 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b="1" dirty="0" smtClean="0"/>
              <a:t>This </a:t>
            </a:r>
            <a:r>
              <a:rPr lang="en-US" sz="1800" b="1" dirty="0"/>
              <a:t>allowed the team to start with the same dataset.</a:t>
            </a:r>
          </a:p>
          <a:p>
            <a:pPr marL="0" indent="0">
              <a:buNone/>
            </a:pPr>
            <a:r>
              <a:rPr lang="en-US" sz="1600" dirty="0"/>
              <a:t>All the scripts that were created to wrangle,  and analyze the data can be found here.  </a:t>
            </a:r>
            <a:r>
              <a:rPr lang="en-US" sz="1600" u="sng" dirty="0">
                <a:hlinkClick r:id="rId4"/>
              </a:rPr>
              <a:t>https://smu.box.com/s/zhbm2idikopnuhxfvcxtmc880nud5pxa</a:t>
            </a:r>
            <a:r>
              <a:rPr lang="en-US" sz="1600" dirty="0"/>
              <a:t>.   There were 22 scripts written to wrangle and profile the data.   The SQL dump generated to scripts, which can be found in the </a:t>
            </a:r>
            <a:r>
              <a:rPr lang="en-US" sz="1600" dirty="0" err="1"/>
              <a:t>importdataintomysql</a:t>
            </a:r>
            <a:r>
              <a:rPr lang="en-US" sz="1600" dirty="0"/>
              <a:t> folder. </a:t>
            </a:r>
            <a:r>
              <a:rPr lang="en-US" sz="1600" dirty="0" smtClean="0"/>
              <a:t> The </a:t>
            </a:r>
            <a:r>
              <a:rPr lang="en-US" sz="1600" dirty="0"/>
              <a:t>stored procedures and </a:t>
            </a:r>
            <a:r>
              <a:rPr lang="en-US" sz="1600" dirty="0" err="1"/>
              <a:t>sql</a:t>
            </a:r>
            <a:r>
              <a:rPr lang="en-US" sz="1600" dirty="0"/>
              <a:t> used is for both </a:t>
            </a:r>
            <a:r>
              <a:rPr lang="en-US" sz="1600" dirty="0" err="1"/>
              <a:t>microsoft</a:t>
            </a:r>
            <a:r>
              <a:rPr lang="en-US" sz="1600" dirty="0"/>
              <a:t> </a:t>
            </a:r>
            <a:r>
              <a:rPr lang="en-US" sz="1600" dirty="0" err="1"/>
              <a:t>sql</a:t>
            </a:r>
            <a:r>
              <a:rPr lang="en-US" sz="1600" dirty="0"/>
              <a:t> server and </a:t>
            </a:r>
            <a:r>
              <a:rPr lang="en-US" sz="1600" dirty="0" err="1"/>
              <a:t>mysql</a:t>
            </a:r>
            <a:endParaRPr lang="en-US" sz="16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08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https://s-media-cache-ak0.pinimg.com/originals/03/73/73/0373736e3136ed301813bc5bdd94950e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9491" b="80238"/>
          <a:stretch/>
        </p:blipFill>
        <p:spPr bwMode="auto">
          <a:xfrm>
            <a:off x="76200" y="-865415"/>
            <a:ext cx="9064625" cy="295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" y="2432762"/>
            <a:ext cx="3248459" cy="209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135" y="1524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DINPro-Black" pitchFamily="50" charset="0"/>
              </a:rPr>
              <a:t>Our Framework</a:t>
            </a:r>
            <a:endParaRPr lang="en-US" dirty="0">
              <a:latin typeface="DINPro-Black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135" y="1242219"/>
            <a:ext cx="8229600" cy="15009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Final File size is 201mb (from 29mb)</a:t>
            </a:r>
            <a:endParaRPr lang="en-US" dirty="0" smtClean="0">
              <a:latin typeface="DINPro-Medium" pitchFamily="50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DINPro-Medium" pitchFamily="50" charset="0"/>
            </a:endParaRPr>
          </a:p>
          <a:p>
            <a:pPr marL="0" indent="0">
              <a:buNone/>
            </a:pPr>
            <a:r>
              <a:rPr lang="en-US" dirty="0" smtClean="0">
                <a:latin typeface="DINPro-Medium" pitchFamily="50" charset="0"/>
              </a:rPr>
              <a:t/>
            </a:r>
            <a:br>
              <a:rPr lang="en-US" dirty="0" smtClean="0">
                <a:latin typeface="DINPro-Medium" pitchFamily="50" charset="0"/>
              </a:rPr>
            </a:br>
            <a:endParaRPr lang="en-US" dirty="0" smtClean="0">
              <a:latin typeface="DINPro-Medium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0061" y="2129279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Medium" pitchFamily="50" charset="0"/>
              </a:rPr>
              <a:t>Loaded Schema</a:t>
            </a:r>
            <a:endParaRPr lang="en-US" dirty="0">
              <a:latin typeface="DINPro-Medium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692" y="2085201"/>
            <a:ext cx="287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Medium" pitchFamily="50" charset="0"/>
              </a:rPr>
              <a:t>Loading Data- Too Large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819778" y="2085201"/>
            <a:ext cx="2202543" cy="24487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9753" y="4527922"/>
            <a:ext cx="2470324" cy="277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Medium" pitchFamily="50" charset="0"/>
              </a:rPr>
              <a:t>Table Excerpt</a:t>
            </a:r>
            <a:endParaRPr lang="en-US" dirty="0">
              <a:latin typeface="DINPro-Medium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94378" y="5190897"/>
            <a:ext cx="228600" cy="793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nalproject2 &#10;Tables &#10;gt &#10;Columns &#10;Indexes &#10;Foreign Keys &#10;Triggers &#10;Views &#10;Stored Procedures &#10;Functions 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7"/>
          <a:stretch/>
        </p:blipFill>
        <p:spPr bwMode="auto">
          <a:xfrm>
            <a:off x="6805923" y="2476840"/>
            <a:ext cx="2338077" cy="201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 Grid &#10;eventid iyear &#10;1970 &#10;1970 &#10;1970 &#10;1970 &#10;1970 &#10;1970 &#10;1970 &#10;1970 &#10;month iday approxdate extended resolution country &#10;I Fetch rows: &#10;country_txt &#10;Dominican Reoublic &#10;Mexico &#10;Philiooines &#10;Greece &#10;Jaoan &#10;United States &#10;Llruauav &#10;United States &#10;region &#10;1 &#10;1 &#10;1 &#10;1 &#10;1 &#10;1 &#10;NULL &#10;NULL &#10;NULL &#10;160 &#10;101 &#10;217 &#10;218 &#10;217 &#10;region_txt &#10;Central America &amp; C &#10;North America &#10;Southeast Asia &#10;Western Eurooe &#10;East Asia &#10;North America &#10;South America &#10;North America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4953000"/>
            <a:ext cx="6222332" cy="151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44174" y="2085200"/>
            <a:ext cx="287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Medium" pitchFamily="50" charset="0"/>
              </a:rPr>
              <a:t>Importing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80460" y="2085200"/>
            <a:ext cx="3315482" cy="24427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Operation completed successfully &#10;Output: &#10;Preparing... &#10;Importng FINALPROJECT_GT.sql. &#10;Finished executing script &#10;Operation completed successfullyl &#10;Close 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36" r="73361" b="73294"/>
          <a:stretch/>
        </p:blipFill>
        <p:spPr bwMode="auto">
          <a:xfrm>
            <a:off x="3518559" y="2438400"/>
            <a:ext cx="3234531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Operation completed successfully &#10;Output: &#10;Preparing... &#10;Importng FINALPROJECT_GT.sql. &#10;Finished executing script &#10;Operation completed successfullyl &#10;Close 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2492" r="35655" b="90436"/>
          <a:stretch/>
        </p:blipFill>
        <p:spPr bwMode="auto">
          <a:xfrm>
            <a:off x="3599511" y="2438400"/>
            <a:ext cx="315357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172200" y="4561702"/>
            <a:ext cx="287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Medium" pitchFamily="50" charset="0"/>
              </a:rPr>
              <a:t>Summary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39578" y="2085201"/>
            <a:ext cx="3315482" cy="24427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Adion Output &#10;Time &#10;Action &#10;SELECT • FROM finalproject2.gt LIMIT 0. &#10;1000 &#10;Message &#10;1000 row(s) retumed 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48450" r="24607" b="3102"/>
          <a:stretch/>
        </p:blipFill>
        <p:spPr bwMode="auto">
          <a:xfrm>
            <a:off x="6250564" y="4953001"/>
            <a:ext cx="2893436" cy="33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6250564" y="4552177"/>
            <a:ext cx="2893436" cy="7722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Image result for mysql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978" y="5204752"/>
            <a:ext cx="1621623" cy="162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525" y="4554537"/>
            <a:ext cx="6222332" cy="202527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slowdownfast.com/wp-content/uploads/2009/02/looking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014"/>
          <a:stretch/>
        </p:blipFill>
        <p:spPr bwMode="auto">
          <a:xfrm>
            <a:off x="1" y="-10886"/>
            <a:ext cx="9144000" cy="686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sunqua\AppData\Local\Microsoft\Windows\Temporary Internet Files\Content.Outlook\CXM9TT5U\Pasted image at 2017_07_26 11_07 AM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20" r="17007" b="3608"/>
          <a:stretch/>
        </p:blipFill>
        <p:spPr bwMode="auto">
          <a:xfrm>
            <a:off x="-61685" y="3194669"/>
            <a:ext cx="5167085" cy="343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sunqua\AppData\Local\Microsoft\Windows\Temporary Internet Files\Content.Outlook\CXM9TT5U\Pasted image at 2017_07_26 11_07 AM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7" b="81852"/>
          <a:stretch/>
        </p:blipFill>
        <p:spPr bwMode="auto">
          <a:xfrm>
            <a:off x="-61686" y="290285"/>
            <a:ext cx="5167085" cy="290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838200"/>
            <a:ext cx="4936436" cy="6019800"/>
          </a:xfrm>
          <a:noFill/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/>
              <a:t>Having moved the data to MYSQL, </a:t>
            </a:r>
            <a:r>
              <a:rPr lang="en-US" dirty="0"/>
              <a:t>we ran scripts that determined which columns were </a:t>
            </a:r>
            <a:r>
              <a:rPr lang="en-US" dirty="0" smtClean="0"/>
              <a:t>sparse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dirty="0"/>
              <a:t>The criterion for sparseness was that </a:t>
            </a:r>
            <a:r>
              <a:rPr lang="en-US" b="1" dirty="0"/>
              <a:t>80% </a:t>
            </a:r>
            <a:r>
              <a:rPr lang="en-US" dirty="0"/>
              <a:t>or more of the column was </a:t>
            </a:r>
            <a:r>
              <a:rPr lang="en-US" b="1" dirty="0"/>
              <a:t>NULL</a:t>
            </a:r>
            <a:r>
              <a:rPr lang="en-US" dirty="0"/>
              <a:t> or contained </a:t>
            </a:r>
            <a:r>
              <a:rPr lang="en-US" dirty="0" smtClean="0"/>
              <a:t>‘.’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 smtClean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“When you look into an abyss, the abyss also looks into you “</a:t>
            </a:r>
          </a:p>
          <a:p>
            <a:pPr marL="0" indent="0" algn="r">
              <a:buNone/>
            </a:pPr>
            <a:r>
              <a:rPr lang="en-US" sz="2600" dirty="0" smtClean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-Frederick Nietzsche</a:t>
            </a:r>
          </a:p>
          <a:p>
            <a:pPr marL="0" indent="0">
              <a:buNone/>
            </a:pPr>
            <a:endParaRPr lang="en-US" sz="15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b="1" dirty="0" smtClean="0"/>
              <a:t>created </a:t>
            </a:r>
            <a:r>
              <a:rPr lang="en-US" b="1" dirty="0"/>
              <a:t>alter tables </a:t>
            </a:r>
            <a:r>
              <a:rPr lang="en-US" dirty="0"/>
              <a:t>for the sparse columns and </a:t>
            </a:r>
            <a:r>
              <a:rPr lang="en-US" b="1" dirty="0"/>
              <a:t>dropped </a:t>
            </a:r>
            <a:r>
              <a:rPr lang="en-US" b="1" dirty="0" smtClean="0"/>
              <a:t>them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At </a:t>
            </a:r>
            <a:r>
              <a:rPr lang="en-US" b="1" dirty="0"/>
              <a:t>this point, the table was ready for </a:t>
            </a:r>
            <a:r>
              <a:rPr lang="en-US" b="1" dirty="0" smtClean="0"/>
              <a:t>normalization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8229600" cy="1465995"/>
          </a:xfrm>
        </p:spPr>
        <p:txBody>
          <a:bodyPr>
            <a:noAutofit/>
          </a:bodyPr>
          <a:lstStyle/>
          <a:p>
            <a:pPr algn="r"/>
            <a:r>
              <a:rPr lang="en-US" sz="4800" b="1" dirty="0"/>
              <a:t>Data Profiling  </a:t>
            </a:r>
            <a:br>
              <a:rPr lang="en-US" sz="4800" b="1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066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745</TotalTime>
  <Words>796</Words>
  <Application>Microsoft Office PowerPoint</Application>
  <PresentationFormat>On-screen Show (4:3)</PresentationFormat>
  <Paragraphs>91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About the Dataset</vt:lpstr>
      <vt:lpstr>GTD defines Terrorism as:</vt:lpstr>
      <vt:lpstr>Feel the Data</vt:lpstr>
      <vt:lpstr>Why Choose SQL?</vt:lpstr>
      <vt:lpstr>Data Loading Pitfalls</vt:lpstr>
      <vt:lpstr>Data Wrangling</vt:lpstr>
      <vt:lpstr>Our Framework</vt:lpstr>
      <vt:lpstr>Data Profiling   </vt:lpstr>
      <vt:lpstr>Data Normalization </vt:lpstr>
      <vt:lpstr>Before Normalization</vt:lpstr>
      <vt:lpstr>After Normalization</vt:lpstr>
      <vt:lpstr>Data Analysis: Python</vt:lpstr>
      <vt:lpstr>PowerPoint Presentation</vt:lpstr>
      <vt:lpstr>PowerPoint Presentation</vt:lpstr>
      <vt:lpstr>Data Analysis: R</vt:lpstr>
      <vt:lpstr>R Analysis:  Geographic Clustering on Map Over Time</vt:lpstr>
      <vt:lpstr>R Analysis: Geographic Center and Dispersion </vt:lpstr>
      <vt:lpstr>Conclusions</vt:lpstr>
    </vt:vector>
  </TitlesOfParts>
  <Company>Ericsson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Sunna Quazi</dc:creator>
  <cp:lastModifiedBy>Sunna Quazi</cp:lastModifiedBy>
  <cp:revision>40</cp:revision>
  <dcterms:created xsi:type="dcterms:W3CDTF">2017-07-17T06:25:38Z</dcterms:created>
  <dcterms:modified xsi:type="dcterms:W3CDTF">2017-08-09T23:22:17Z</dcterms:modified>
</cp:coreProperties>
</file>